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4" r:id="rId2"/>
  </p:sldMasterIdLst>
  <p:notesMasterIdLst>
    <p:notesMasterId r:id="rId24"/>
  </p:notesMasterIdLst>
  <p:handoutMasterIdLst>
    <p:handoutMasterId r:id="rId25"/>
  </p:handoutMasterIdLst>
  <p:sldIdLst>
    <p:sldId id="501" r:id="rId3"/>
    <p:sldId id="444" r:id="rId4"/>
    <p:sldId id="445" r:id="rId5"/>
    <p:sldId id="497" r:id="rId6"/>
    <p:sldId id="472" r:id="rId7"/>
    <p:sldId id="488" r:id="rId8"/>
    <p:sldId id="485" r:id="rId9"/>
    <p:sldId id="495" r:id="rId10"/>
    <p:sldId id="486" r:id="rId11"/>
    <p:sldId id="496" r:id="rId12"/>
    <p:sldId id="500" r:id="rId13"/>
    <p:sldId id="487" r:id="rId14"/>
    <p:sldId id="489" r:id="rId15"/>
    <p:sldId id="498" r:id="rId16"/>
    <p:sldId id="499" r:id="rId17"/>
    <p:sldId id="490" r:id="rId18"/>
    <p:sldId id="491" r:id="rId19"/>
    <p:sldId id="492" r:id="rId20"/>
    <p:sldId id="493" r:id="rId21"/>
    <p:sldId id="494" r:id="rId22"/>
    <p:sldId id="484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C3AC08-9A30-477B-882B-9C484112DCC2}">
          <p14:sldIdLst>
            <p14:sldId id="501"/>
            <p14:sldId id="444"/>
            <p14:sldId id="445"/>
            <p14:sldId id="497"/>
            <p14:sldId id="472"/>
            <p14:sldId id="488"/>
            <p14:sldId id="485"/>
            <p14:sldId id="495"/>
            <p14:sldId id="486"/>
            <p14:sldId id="496"/>
            <p14:sldId id="500"/>
            <p14:sldId id="487"/>
            <p14:sldId id="489"/>
            <p14:sldId id="498"/>
            <p14:sldId id="499"/>
            <p14:sldId id="490"/>
            <p14:sldId id="491"/>
            <p14:sldId id="492"/>
            <p14:sldId id="493"/>
            <p14:sldId id="494"/>
            <p14:sldId id="4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61">
          <p15:clr>
            <a:srgbClr val="A4A3A4"/>
          </p15:clr>
        </p15:guide>
        <p15:guide id="2" pos="5581">
          <p15:clr>
            <a:srgbClr val="A4A3A4"/>
          </p15:clr>
        </p15:guide>
        <p15:guide id="3" pos="180">
          <p15:clr>
            <a:srgbClr val="A4A3A4"/>
          </p15:clr>
        </p15:guide>
        <p15:guide id="4" pos="54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1523"/>
    <a:srgbClr val="D7001A"/>
    <a:srgbClr val="CCCCCC"/>
    <a:srgbClr val="333333"/>
    <a:srgbClr val="FD7505"/>
    <a:srgbClr val="16AEB0"/>
    <a:srgbClr val="609E0E"/>
    <a:srgbClr val="FEB91D"/>
    <a:srgbClr val="E1001F"/>
    <a:srgbClr val="129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53" autoAdjust="0"/>
    <p:restoredTop sz="70595" autoAdjust="0"/>
  </p:normalViewPr>
  <p:slideViewPr>
    <p:cSldViewPr snapToGrid="0" snapToObjects="1" showGuides="1">
      <p:cViewPr varScale="1">
        <p:scale>
          <a:sx n="101" d="100"/>
          <a:sy n="101" d="100"/>
        </p:scale>
        <p:origin x="1542" y="102"/>
      </p:cViewPr>
      <p:guideLst>
        <p:guide orient="horz" pos="3061"/>
        <p:guide pos="5581"/>
        <p:guide pos="180"/>
        <p:guide pos="5433"/>
      </p:guideLst>
    </p:cSldViewPr>
  </p:slideViewPr>
  <p:outlineViewPr>
    <p:cViewPr>
      <p:scale>
        <a:sx n="33" d="100"/>
        <a:sy n="33" d="100"/>
      </p:scale>
      <p:origin x="0" y="25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2448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89E1E-C654-E943-9883-792E99AD7287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50E822-5F4D-874B-B26E-8169124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56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0D99B-2862-464A-984E-65BFC5FC0BBC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9351FC-18D6-4741-8EEB-9FDB1F020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705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DB996-5C97-DC44-8A00-56E61CA139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47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40000"/>
              </a:lnSpc>
              <a:buClr>
                <a:schemeClr val="accent2"/>
              </a:buClr>
              <a:buFont typeface="Arial"/>
              <a:buNone/>
            </a:pPr>
            <a:r>
              <a:rPr lang="en-US" sz="1200" dirty="0">
                <a:latin typeface="+mn-lt"/>
              </a:rPr>
              <a:t>Doesn’t work on Ubuntu 16</a:t>
            </a:r>
          </a:p>
          <a:p>
            <a:pPr marL="0" indent="0">
              <a:lnSpc>
                <a:spcPct val="140000"/>
              </a:lnSpc>
              <a:buClr>
                <a:schemeClr val="accent2"/>
              </a:buClr>
              <a:buFont typeface="Arial"/>
              <a:buNone/>
            </a:pPr>
            <a:r>
              <a:rPr lang="en-US" sz="1200" dirty="0">
                <a:latin typeface="+mn-lt"/>
              </a:rPr>
              <a:t>Doesn’t work on Mac</a:t>
            </a:r>
            <a:r>
              <a:rPr lang="en-US" sz="1200" baseline="0" dirty="0">
                <a:latin typeface="+mn-lt"/>
              </a:rPr>
              <a:t> OS X “Sierra”</a:t>
            </a:r>
          </a:p>
          <a:p>
            <a:pPr marL="0" indent="0">
              <a:lnSpc>
                <a:spcPct val="140000"/>
              </a:lnSpc>
              <a:buClr>
                <a:schemeClr val="accent2"/>
              </a:buClr>
              <a:buFont typeface="Arial"/>
              <a:buNone/>
            </a:pPr>
            <a:r>
              <a:rPr lang="en-US" sz="1200" baseline="0" dirty="0">
                <a:latin typeface="+mn-lt"/>
              </a:rPr>
              <a:t>If you don’t have those, you can use a cloud instance, or </a:t>
            </a:r>
            <a:r>
              <a:rPr lang="en-US" sz="1200" baseline="0" dirty="0" err="1">
                <a:latin typeface="+mn-lt"/>
              </a:rPr>
              <a:t>docker</a:t>
            </a:r>
            <a:r>
              <a:rPr lang="en-US" sz="1200" baseline="0" dirty="0">
                <a:latin typeface="+mn-lt"/>
              </a:rPr>
              <a:t>, or a VM</a:t>
            </a:r>
            <a:endParaRPr lang="en-US" sz="1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15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29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network settings may not be optimal</a:t>
            </a:r>
            <a:r>
              <a:rPr lang="en-US" baseline="0" dirty="0"/>
              <a:t> for going into production. They are simplified for this lab.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23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</a:t>
            </a:r>
            <a:r>
              <a:rPr lang="en-US" baseline="0" dirty="0"/>
              <a:t> have not already installed </a:t>
            </a:r>
            <a:r>
              <a:rPr lang="en-US" baseline="0" dirty="0" err="1"/>
              <a:t>couchbase</a:t>
            </a:r>
            <a:r>
              <a:rPr lang="en-US" baseline="0" dirty="0"/>
              <a:t> with </a:t>
            </a:r>
            <a:r>
              <a:rPr lang="en-US" baseline="0" dirty="0" err="1"/>
              <a:t>docker</a:t>
            </a:r>
            <a:r>
              <a:rPr lang="en-US" baseline="0" dirty="0"/>
              <a:t>, I recommend that you do it this way</a:t>
            </a:r>
          </a:p>
          <a:p>
            <a:r>
              <a:rPr lang="en-US" baseline="0" dirty="0"/>
              <a:t>Normally, you don’t have to take these steps, and </a:t>
            </a:r>
            <a:r>
              <a:rPr lang="en-US" baseline="0" dirty="0" err="1"/>
              <a:t>docker</a:t>
            </a:r>
            <a:r>
              <a:rPr lang="en-US" baseline="0" dirty="0"/>
              <a:t> will find the image online at </a:t>
            </a:r>
            <a:r>
              <a:rPr lang="en-US" baseline="0" dirty="0" err="1"/>
              <a:t>docker</a:t>
            </a:r>
            <a:r>
              <a:rPr lang="en-US" baseline="0" dirty="0"/>
              <a:t> hub</a:t>
            </a:r>
          </a:p>
          <a:p>
            <a:r>
              <a:rPr lang="en-US" baseline="0" dirty="0"/>
              <a:t>But since we are all on hotel </a:t>
            </a:r>
            <a:r>
              <a:rPr lang="en-US" baseline="0" dirty="0" err="1"/>
              <a:t>wifi</a:t>
            </a:r>
            <a:r>
              <a:rPr lang="en-US" baseline="0" dirty="0"/>
              <a:t> at the same time, I recommend you do this (unless the </a:t>
            </a:r>
            <a:r>
              <a:rPr lang="en-US" baseline="0" dirty="0" err="1"/>
              <a:t>wifi</a:t>
            </a:r>
            <a:r>
              <a:rPr lang="en-US" baseline="0" dirty="0"/>
              <a:t> is really good)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9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we tagged</a:t>
            </a:r>
            <a:r>
              <a:rPr lang="en-US" baseline="0" dirty="0"/>
              <a:t> the version that we just loaded with couchbase:4.5.1 this should work.</a:t>
            </a:r>
          </a:p>
          <a:p>
            <a:r>
              <a:rPr lang="en-US" baseline="0" dirty="0"/>
              <a:t>Normally, when you are trying this at home, you can skip that previous slide and just do this.</a:t>
            </a:r>
          </a:p>
          <a:p>
            <a:endParaRPr lang="en-US" dirty="0"/>
          </a:p>
          <a:p>
            <a:r>
              <a:rPr lang="en-US" dirty="0"/>
              <a:t>-d run detached so</a:t>
            </a:r>
            <a:r>
              <a:rPr lang="en-US" baseline="0" dirty="0"/>
              <a:t> we get returned to the command line</a:t>
            </a:r>
          </a:p>
          <a:p>
            <a:r>
              <a:rPr lang="en-US" baseline="0" dirty="0"/>
              <a:t>--name to give it a friendly name of “</a:t>
            </a:r>
            <a:r>
              <a:rPr lang="en-US" baseline="0" dirty="0" err="1"/>
              <a:t>db</a:t>
            </a:r>
            <a:r>
              <a:rPr lang="en-US" baseline="0" dirty="0"/>
              <a:t>”</a:t>
            </a:r>
          </a:p>
          <a:p>
            <a:r>
              <a:rPr lang="en-US" baseline="0" dirty="0"/>
              <a:t>-p to specify which ports to publish</a:t>
            </a:r>
          </a:p>
          <a:p>
            <a:r>
              <a:rPr lang="en-US" baseline="0" dirty="0"/>
              <a:t>And finally ‘</a:t>
            </a:r>
            <a:r>
              <a:rPr lang="en-US" baseline="0" dirty="0" err="1"/>
              <a:t>couchbase</a:t>
            </a:r>
            <a:r>
              <a:rPr lang="en-US" baseline="0" dirty="0"/>
              <a:t>’ to pull the </a:t>
            </a:r>
            <a:r>
              <a:rPr lang="en-US" baseline="0" dirty="0" err="1"/>
              <a:t>couchbase</a:t>
            </a:r>
            <a:r>
              <a:rPr lang="en-US" baseline="0" dirty="0"/>
              <a:t> image from </a:t>
            </a:r>
            <a:r>
              <a:rPr lang="en-US" baseline="0" dirty="0" err="1"/>
              <a:t>docker</a:t>
            </a:r>
            <a:r>
              <a:rPr lang="en-US" baseline="0" dirty="0"/>
              <a:t> hub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849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Dark)">
    <p:bg>
      <p:bgPr>
        <a:solidFill>
          <a:schemeClr val="bg2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21000" y="0"/>
            <a:ext cx="2451100" cy="9009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28396" b="42477"/>
          <a:stretch/>
        </p:blipFill>
        <p:spPr>
          <a:xfrm>
            <a:off x="0" y="3759200"/>
            <a:ext cx="9144000" cy="1384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2387"/>
            <a:ext cx="7772400" cy="1102519"/>
          </a:xfrm>
          <a:effectLst/>
        </p:spPr>
        <p:txBody>
          <a:bodyPr/>
          <a:lstStyle>
            <a:lvl1pPr algn="ctr">
              <a:defRPr sz="40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44906"/>
            <a:ext cx="6400800" cy="1088136"/>
          </a:xfrm>
        </p:spPr>
        <p:txBody>
          <a:bodyPr/>
          <a:lstStyle>
            <a:lvl1pPr marL="0" indent="0" algn="ctr">
              <a:buNone/>
              <a:defRPr sz="2000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129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, Video etc. &quot;special&quot; slides">
    <p:bg>
      <p:bgPr>
        <a:gradFill>
          <a:gsLst>
            <a:gs pos="0">
              <a:schemeClr val="tx1"/>
            </a:gs>
            <a:gs pos="50000">
              <a:srgbClr val="0070C0"/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428750"/>
            <a:ext cx="7043208" cy="1142621"/>
          </a:xfrm>
        </p:spPr>
        <p:txBody>
          <a:bodyPr anchor="t" anchorCtr="0">
            <a:noAutofit/>
          </a:bodyPr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0" b="0" kern="1200" cap="none" spc="-113" dirty="0">
                <a:ln w="3175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  <a:tileRect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257550"/>
            <a:ext cx="3429000" cy="346249"/>
          </a:xfrm>
        </p:spPr>
        <p:txBody>
          <a:bodyPr>
            <a:noAutofit/>
          </a:bodyPr>
          <a:lstStyle>
            <a:lvl1pPr marL="0" indent="0" algn="l" defTabSz="685772" rtl="0" eaLnBrk="1" latinLnBrk="0" hangingPunct="1">
              <a:lnSpc>
                <a:spcPct val="90000"/>
              </a:lnSpc>
              <a:spcBef>
                <a:spcPts val="0"/>
              </a:spcBef>
              <a:buSzPct val="85000"/>
              <a:buFontTx/>
              <a:buNone/>
              <a:defRPr lang="en-US" sz="2400" kern="1200" dirty="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86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342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072886" y="171450"/>
            <a:ext cx="7690114" cy="1038746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8250" b="1" i="1" u="none" strike="noStrike" kern="1200" cap="none" spc="-482" normalizeH="0" baseline="0" noProof="0" dirty="0" smtClean="0">
                <a:ln w="11430"/>
                <a:gradFill>
                  <a:gsLst>
                    <a:gs pos="0">
                      <a:schemeClr val="tx1"/>
                    </a:gs>
                    <a:gs pos="88000">
                      <a:schemeClr val="tx1">
                        <a:alpha val="5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Segoe UI" pitchFamily="34" charset="0"/>
                <a:ea typeface="+mn-ea"/>
                <a:cs typeface="+mn-cs"/>
              </a:defRPr>
            </a:lvl1pPr>
          </a:lstStyle>
          <a:p>
            <a:pPr marL="0" lvl="0" indent="0" algn="r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85000"/>
              <a:buFont typeface="Arial" pitchFamily="34" charset="0"/>
              <a:buNone/>
            </a:pPr>
            <a:r>
              <a:rPr lang="en-US" dirty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172889911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"/>
            <a:ext cx="8382000" cy="499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1000" y="1085850"/>
            <a:ext cx="8382000" cy="1500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48366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85850"/>
            <a:ext cx="8382000" cy="1500411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 descr="MSconfidentia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3550922" y="4857750"/>
            <a:ext cx="2042159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4545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85850"/>
            <a:ext cx="4114800" cy="1306512"/>
          </a:xfrm>
        </p:spPr>
        <p:txBody>
          <a:bodyPr/>
          <a:lstStyle>
            <a:lvl1pPr marL="254982" indent="-254982">
              <a:lnSpc>
                <a:spcPct val="90000"/>
              </a:lnSpc>
              <a:defRPr sz="2100"/>
            </a:lvl1pPr>
            <a:lvl2pPr marL="505004" indent="-244068">
              <a:lnSpc>
                <a:spcPct val="90000"/>
              </a:lnSpc>
              <a:defRPr sz="1800"/>
            </a:lvl2pPr>
            <a:lvl3pPr marL="715339" indent="-216288">
              <a:lnSpc>
                <a:spcPct val="90000"/>
              </a:lnSpc>
              <a:defRPr sz="1500"/>
            </a:lvl3pPr>
            <a:lvl4pPr marL="920714" indent="-205375">
              <a:lnSpc>
                <a:spcPct val="90000"/>
              </a:lnSpc>
              <a:defRPr sz="1350"/>
            </a:lvl4pPr>
            <a:lvl5pPr marL="1137002" indent="-210335">
              <a:lnSpc>
                <a:spcPct val="90000"/>
              </a:lnSpc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85850"/>
            <a:ext cx="4114800" cy="1306512"/>
          </a:xfrm>
        </p:spPr>
        <p:txBody>
          <a:bodyPr/>
          <a:lstStyle>
            <a:lvl1pPr marL="260936" indent="-260936">
              <a:lnSpc>
                <a:spcPct val="90000"/>
              </a:lnSpc>
              <a:defRPr sz="2100"/>
            </a:lvl1pPr>
            <a:lvl2pPr marL="505004" indent="-254982">
              <a:lnSpc>
                <a:spcPct val="90000"/>
              </a:lnSpc>
              <a:defRPr sz="1800"/>
            </a:lvl2pPr>
            <a:lvl3pPr marL="721292" indent="-227202">
              <a:lnSpc>
                <a:spcPct val="90000"/>
              </a:lnSpc>
              <a:defRPr sz="1500"/>
            </a:lvl3pPr>
            <a:lvl4pPr marL="920714" indent="-199422">
              <a:lnSpc>
                <a:spcPct val="90000"/>
              </a:lnSpc>
              <a:defRPr sz="1350"/>
            </a:lvl4pPr>
            <a:lvl5pPr marL="1137002" indent="-205375">
              <a:lnSpc>
                <a:spcPct val="90000"/>
              </a:lnSpc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87597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345538"/>
            <a:ext cx="4114800" cy="25968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75" b="1"/>
            </a:lvl1pPr>
            <a:lvl2pPr marL="342887" indent="0">
              <a:buNone/>
              <a:defRPr sz="1500" b="1"/>
            </a:lvl2pPr>
            <a:lvl3pPr marL="685772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8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1704492"/>
            <a:ext cx="4114800" cy="1153008"/>
          </a:xfrm>
        </p:spPr>
        <p:txBody>
          <a:bodyPr/>
          <a:lstStyle>
            <a:lvl1pPr marL="211328" indent="-211328">
              <a:defRPr sz="1725"/>
            </a:lvl1pPr>
            <a:lvl2pPr marL="421664" indent="-199422">
              <a:defRPr sz="1500"/>
            </a:lvl2pPr>
            <a:lvl3pPr marL="610172" indent="-182555">
              <a:defRPr sz="1350"/>
            </a:lvl3pPr>
            <a:lvl4pPr marL="787766" indent="-171642">
              <a:defRPr sz="1275"/>
            </a:lvl4pPr>
            <a:lvl5pPr marL="959408" indent="-154775"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982" y="1345538"/>
            <a:ext cx="4117019" cy="25968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75" b="1"/>
            </a:lvl1pPr>
            <a:lvl2pPr marL="342887" indent="0">
              <a:buNone/>
              <a:defRPr sz="1500" b="1"/>
            </a:lvl2pPr>
            <a:lvl3pPr marL="685772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8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704492"/>
            <a:ext cx="4117974" cy="1153008"/>
          </a:xfrm>
        </p:spPr>
        <p:txBody>
          <a:bodyPr/>
          <a:lstStyle>
            <a:lvl1pPr marL="222241" indent="-222241">
              <a:defRPr sz="1725"/>
            </a:lvl1pPr>
            <a:lvl2pPr marL="427616" indent="-205375">
              <a:defRPr sz="1500"/>
            </a:lvl2pPr>
            <a:lvl3pPr marL="616124" indent="-183548">
              <a:defRPr sz="1350"/>
            </a:lvl3pPr>
            <a:lvl4pPr marL="787766" indent="-177595">
              <a:defRPr sz="1275"/>
            </a:lvl4pPr>
            <a:lvl5pPr marL="959408" indent="-165689"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2337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60439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45824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- Prints in GRAYSCALE">
    <p:bg bwMode="ltGray">
      <p:bgPr>
        <a:gradFill>
          <a:gsLst>
            <a:gs pos="0">
              <a:schemeClr val="tx1"/>
            </a:gs>
            <a:gs pos="50000">
              <a:srgbClr val="0070C0"/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184080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amer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Please Be Courteous!</a:t>
            </a:r>
          </a:p>
        </p:txBody>
      </p:sp>
      <p:pic>
        <p:nvPicPr>
          <p:cNvPr id="5" name="Picture 5" descr="C:\Users\monical\Desktop\ADMIN\DVD_ART34\Artwork_Imagery\Icons - Illustrations\_WINDOWS VISTA ICONS\Cell mobile smart phone smartphone.png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3505201" y="1456954"/>
            <a:ext cx="1791197" cy="1343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monical\Desktop\ADMIN\DVD_ART34\Artwork_Imagery\Icons - Illustrations\_WINDOWS SERVER ICONS\Symbols\X don't no not okay approved bad.png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3995749" y="1766041"/>
            <a:ext cx="945153" cy="63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"/>
          <p:cNvSpPr>
            <a:spLocks noChangeArrowheads="1"/>
          </p:cNvSpPr>
          <p:nvPr userDrawn="1"/>
        </p:nvSpPr>
        <p:spPr bwMode="auto">
          <a:xfrm>
            <a:off x="732424" y="3714477"/>
            <a:ext cx="7679152" cy="1086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50" b="0" i="1" u="none" strike="noStrike" cap="none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5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Calibri" pitchFamily="34" charset="0"/>
                <a:cs typeface="Arial" pitchFamily="34" charset="0"/>
              </a:rPr>
              <a:t>Please be courteous to your fellow attendees</a:t>
            </a:r>
          </a:p>
          <a:p>
            <a:pPr marL="0" marR="0" lvl="0" indent="0" algn="ctr" defTabSz="6858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50" b="0" i="1" u="none" strike="noStrike" cap="none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5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Calibri" pitchFamily="34" charset="0"/>
                <a:cs typeface="Arial" pitchFamily="34" charset="0"/>
              </a:rPr>
              <a:t>and</a:t>
            </a:r>
          </a:p>
          <a:p>
            <a:pPr marL="0" marR="0" lvl="0" indent="0" algn="ctr" defTabSz="6858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50" b="0" i="1" u="none" strike="noStrike" cap="none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5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Calibri" pitchFamily="34" charset="0"/>
                <a:cs typeface="Arial" pitchFamily="34" charset="0"/>
              </a:rPr>
              <a:t>set your phones to vibrate or silent mode!</a:t>
            </a:r>
            <a:r>
              <a:rPr kumimoji="0" lang="en-US" sz="1350" b="0" i="1" u="none" strike="noStrike" cap="none" normalizeH="0" baseline="0" dirty="0">
                <a:ln>
                  <a:noFill/>
                </a:ln>
                <a:gradFill>
                  <a:gsLst>
                    <a:gs pos="0">
                      <a:schemeClr val="tx2"/>
                    </a:gs>
                    <a:gs pos="5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Calibri" pitchFamily="34" charset="0"/>
                <a:cs typeface="Arial" pitchFamily="34" charset="0"/>
              </a:rPr>
              <a:t> </a:t>
            </a:r>
            <a:br>
              <a:rPr kumimoji="0" lang="en-US" sz="1350" b="0" i="1" u="none" strike="noStrike" cap="none" normalizeH="0" baseline="0" dirty="0">
                <a:ln>
                  <a:noFill/>
                </a:ln>
                <a:gradFill>
                  <a:gsLst>
                    <a:gs pos="0">
                      <a:schemeClr val="tx2"/>
                    </a:gs>
                    <a:gs pos="5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Calibri" pitchFamily="34" charset="0"/>
                <a:cs typeface="Arial" pitchFamily="34" charset="0"/>
              </a:rPr>
            </a:br>
            <a:endParaRPr kumimoji="0" lang="en-US" sz="1350" b="0" i="1" u="sng" strike="noStrike" kern="1200" cap="none" normalizeH="0" baseline="0" dirty="0">
              <a:ln>
                <a:noFill/>
              </a:ln>
              <a:gradFill>
                <a:gsLst>
                  <a:gs pos="0">
                    <a:schemeClr val="tx2"/>
                  </a:gs>
                  <a:gs pos="50000">
                    <a:schemeClr val="tx2"/>
                  </a:gs>
                </a:gsLst>
                <a:lin ang="5400000" scaled="0"/>
              </a:gradFill>
              <a:effectLst/>
              <a:latin typeface="+mn-lt"/>
              <a:ea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6913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bg bwMode="black">
      <p:bgPr>
        <a:gradFill>
          <a:gsLst>
            <a:gs pos="0">
              <a:schemeClr val="tx1"/>
            </a:gs>
            <a:gs pos="50000">
              <a:srgbClr val="0070C0"/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085850"/>
            <a:ext cx="8382000" cy="1500411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4679158"/>
            <a:ext cx="9144001" cy="464344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Segoe Semibold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73809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Bullet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57" y="98134"/>
            <a:ext cx="7998595" cy="537337"/>
          </a:xfrm>
          <a:effectLst/>
        </p:spPr>
        <p:txBody>
          <a:bodyPr anchor="ctr"/>
          <a:lstStyle>
            <a:lvl1pPr>
              <a:lnSpc>
                <a:spcPct val="80000"/>
              </a:lnSpc>
              <a:defRPr sz="24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36600"/>
            <a:ext cx="8007739" cy="3394472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10000"/>
              <a:defRPr sz="20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Lucida Grande"/>
              <a:buChar char="–"/>
              <a:defRPr sz="1800" b="0"/>
            </a:lvl2pPr>
            <a:lvl3pPr marL="455613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Lucida Grande"/>
              <a:buChar char="–"/>
              <a:defRPr sz="1600" b="0"/>
            </a:lvl3pPr>
            <a:lvl4pPr marL="635000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/>
              <a:buChar char="•"/>
              <a:defRPr sz="1600" b="0"/>
            </a:lvl4pPr>
            <a:lvl5pPr marL="863600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23395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04032" y="4731284"/>
            <a:ext cx="1191352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dirty="0">
                <a:solidFill>
                  <a:srgbClr val="CCCCCC"/>
                </a:solidFill>
              </a:rPr>
              <a:t>©2016 Couchbase</a:t>
            </a:r>
            <a:r>
              <a:rPr lang="en-US" sz="850" baseline="0" dirty="0">
                <a:solidFill>
                  <a:srgbClr val="CCCCCC"/>
                </a:solidFill>
              </a:rPr>
              <a:t> Inc.</a:t>
            </a:r>
            <a:endParaRPr lang="en-US" sz="850" dirty="0">
              <a:solidFill>
                <a:srgbClr val="CCCCCC"/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224640" y="4731284"/>
            <a:ext cx="7406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50" kern="1200">
                <a:solidFill>
                  <a:srgbClr val="CCCCCC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5E7766-B4D4-B545-BC12-CA0EFEB1F16F}" type="slidenum">
              <a:rPr lang="en-US" sz="850" smtClean="0"/>
              <a:t>‹#›</a:t>
            </a:fld>
            <a:endParaRPr lang="en-US" sz="850" dirty="0"/>
          </a:p>
        </p:txBody>
      </p:sp>
      <p:pic>
        <p:nvPicPr>
          <p:cNvPr id="11" name="Picture 10" descr="bug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498" y="217322"/>
            <a:ext cx="237743" cy="237743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285750" y="627985"/>
            <a:ext cx="85740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6312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2313" y="1428750"/>
            <a:ext cx="8040688" cy="1500411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81946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57" y="47334"/>
            <a:ext cx="7998595" cy="537337"/>
          </a:xfrm>
          <a:effectLst/>
        </p:spPr>
        <p:txBody>
          <a:bodyPr anchor="ctr"/>
          <a:lstStyle>
            <a:lvl1pPr>
              <a:lnSpc>
                <a:spcPct val="80000"/>
              </a:lnSpc>
              <a:defRPr sz="24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007739" cy="339447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10000"/>
              <a:buNone/>
              <a:defRPr sz="2000" b="0"/>
            </a:lvl1pPr>
            <a:lvl2pPr marL="230188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None/>
              <a:defRPr sz="1600" b="0"/>
            </a:lvl2pPr>
            <a:lvl3pPr marL="230188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None/>
              <a:defRPr sz="1600" b="0"/>
            </a:lvl3pPr>
            <a:lvl4pPr marL="230188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None/>
              <a:defRPr sz="1600" b="0"/>
            </a:lvl4pPr>
            <a:lvl5pPr marL="230188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None/>
              <a:defRPr sz="16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72595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04032" y="4680484"/>
            <a:ext cx="1191352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dirty="0">
                <a:solidFill>
                  <a:srgbClr val="CCCCCC"/>
                </a:solidFill>
              </a:rPr>
              <a:t>©2016 Couchbase</a:t>
            </a:r>
            <a:r>
              <a:rPr lang="en-US" sz="850" baseline="0" dirty="0">
                <a:solidFill>
                  <a:srgbClr val="CCCCCC"/>
                </a:solidFill>
              </a:rPr>
              <a:t> Inc.</a:t>
            </a:r>
            <a:endParaRPr lang="en-US" sz="850" dirty="0">
              <a:solidFill>
                <a:srgbClr val="CCCCCC"/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224640" y="4680484"/>
            <a:ext cx="7406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50" kern="1200">
                <a:solidFill>
                  <a:srgbClr val="CCCCCC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5E7766-B4D4-B545-BC12-CA0EFEB1F16F}" type="slidenum">
              <a:rPr lang="en-US" sz="850" smtClean="0"/>
              <a:t>‹#›</a:t>
            </a:fld>
            <a:endParaRPr lang="en-US" sz="850" dirty="0"/>
          </a:p>
        </p:txBody>
      </p:sp>
      <p:pic>
        <p:nvPicPr>
          <p:cNvPr id="11" name="Picture 10" descr="bug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498" y="166522"/>
            <a:ext cx="237743" cy="237743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285750" y="577185"/>
            <a:ext cx="85740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001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57" y="47334"/>
            <a:ext cx="7998595" cy="537337"/>
          </a:xfrm>
          <a:effectLst/>
        </p:spPr>
        <p:txBody>
          <a:bodyPr anchor="ctr"/>
          <a:lstStyle>
            <a:lvl1pPr>
              <a:lnSpc>
                <a:spcPct val="80000"/>
              </a:lnSpc>
              <a:defRPr sz="24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72595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04032" y="4680484"/>
            <a:ext cx="1191352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dirty="0">
                <a:solidFill>
                  <a:srgbClr val="CCCCCC"/>
                </a:solidFill>
              </a:rPr>
              <a:t>©2016 Couchbase</a:t>
            </a:r>
            <a:r>
              <a:rPr lang="en-US" sz="850" baseline="0" dirty="0">
                <a:solidFill>
                  <a:srgbClr val="CCCCCC"/>
                </a:solidFill>
              </a:rPr>
              <a:t> Inc.</a:t>
            </a:r>
            <a:endParaRPr lang="en-US" sz="850" dirty="0">
              <a:solidFill>
                <a:srgbClr val="CCCCCC"/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224640" y="4680484"/>
            <a:ext cx="7406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50" kern="1200">
                <a:solidFill>
                  <a:srgbClr val="CCCCCC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5E7766-B4D4-B545-BC12-CA0EFEB1F16F}" type="slidenum">
              <a:rPr lang="en-US" sz="850" smtClean="0"/>
              <a:t>‹#›</a:t>
            </a:fld>
            <a:endParaRPr lang="en-US" sz="850" dirty="0"/>
          </a:p>
        </p:txBody>
      </p:sp>
      <p:pic>
        <p:nvPicPr>
          <p:cNvPr id="11" name="Picture 10" descr="bug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498" y="166522"/>
            <a:ext cx="237743" cy="237743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285750" y="577185"/>
            <a:ext cx="85740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53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66954"/>
            <a:ext cx="7772400" cy="1102519"/>
          </a:xfrm>
          <a:effectLst/>
        </p:spPr>
        <p:txBody>
          <a:bodyPr anchor="ctr"/>
          <a:lstStyle>
            <a:lvl1pPr algn="ctr">
              <a:defRPr sz="2900">
                <a:solidFill>
                  <a:srgbClr val="E1002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00182" y="387517"/>
            <a:ext cx="8543636" cy="364117"/>
            <a:chOff x="300182" y="387517"/>
            <a:chExt cx="8543636" cy="364117"/>
          </a:xfrm>
        </p:grpSpPr>
        <p:cxnSp>
          <p:nvCxnSpPr>
            <p:cNvPr id="6" name="Straight Connector 5"/>
            <p:cNvCxnSpPr/>
            <p:nvPr userDrawn="1"/>
          </p:nvCxnSpPr>
          <p:spPr>
            <a:xfrm flipH="1">
              <a:off x="300182" y="569575"/>
              <a:ext cx="40640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 flipH="1">
              <a:off x="4779818" y="569575"/>
              <a:ext cx="40640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 descr="bug-01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9941" y="387517"/>
              <a:ext cx="364117" cy="364117"/>
            </a:xfrm>
            <a:prstGeom prst="rect">
              <a:avLst/>
            </a:prstGeom>
          </p:spPr>
        </p:pic>
      </p:grp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72595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04032" y="4680484"/>
            <a:ext cx="1191352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dirty="0">
                <a:solidFill>
                  <a:srgbClr val="CCCCCC"/>
                </a:solidFill>
              </a:rPr>
              <a:t>©2016 Couchbase</a:t>
            </a:r>
            <a:r>
              <a:rPr lang="en-US" sz="850" baseline="0" dirty="0">
                <a:solidFill>
                  <a:srgbClr val="CCCCCC"/>
                </a:solidFill>
              </a:rPr>
              <a:t> Inc.</a:t>
            </a:r>
            <a:endParaRPr lang="en-US" sz="850" dirty="0">
              <a:solidFill>
                <a:srgbClr val="CCCCCC"/>
              </a:solidFill>
            </a:endParaRP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8224640" y="4680484"/>
            <a:ext cx="7406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50" kern="1200">
                <a:solidFill>
                  <a:srgbClr val="CCCCCC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5E7766-B4D4-B545-BC12-CA0EFEB1F16F}" type="slidenum">
              <a:rPr lang="en-US" sz="850" smtClean="0"/>
              <a:t>‹#›</a:t>
            </a:fld>
            <a:endParaRPr lang="en-US" sz="850" dirty="0"/>
          </a:p>
        </p:txBody>
      </p:sp>
    </p:spTree>
    <p:extLst>
      <p:ext uri="{BB962C8B-B14F-4D97-AF65-F5344CB8AC3E}">
        <p14:creationId xmlns:p14="http://schemas.microsoft.com/office/powerpoint/2010/main" val="426922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 (Red)">
    <p:bg>
      <p:bgPr>
        <a:solidFill>
          <a:srgbClr val="E10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83664"/>
            <a:ext cx="7772400" cy="1102519"/>
          </a:xfrm>
          <a:effectLst>
            <a:outerShdw blurRad="127000" dir="2700000" algn="tl" rotWithShape="0">
              <a:srgbClr val="000000">
                <a:alpha val="20000"/>
              </a:srgbClr>
            </a:outerShdw>
          </a:effectLst>
        </p:spPr>
        <p:txBody>
          <a:bodyPr/>
          <a:lstStyle>
            <a:lvl1pPr algn="ctr">
              <a:defRPr sz="2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063240"/>
            <a:ext cx="6400800" cy="1152144"/>
          </a:xfr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bug test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70" y="351896"/>
            <a:ext cx="495260" cy="4952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31053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72595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04032" y="4680484"/>
            <a:ext cx="1191352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dirty="0">
                <a:solidFill>
                  <a:srgbClr val="CCCCCC"/>
                </a:solidFill>
              </a:rPr>
              <a:t>©2016 Couchbase</a:t>
            </a:r>
            <a:r>
              <a:rPr lang="en-US" sz="850" baseline="0" dirty="0">
                <a:solidFill>
                  <a:srgbClr val="CCCCCC"/>
                </a:solidFill>
              </a:rPr>
              <a:t> Inc.</a:t>
            </a:r>
            <a:endParaRPr lang="en-US" sz="850" dirty="0">
              <a:solidFill>
                <a:srgbClr val="CCCCCC"/>
              </a:solidFill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224640" y="4680484"/>
            <a:ext cx="7406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50" kern="1200">
                <a:solidFill>
                  <a:srgbClr val="CCCCCC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5E7766-B4D4-B545-BC12-CA0EFEB1F16F}" type="slidenum">
              <a:rPr lang="en-US" sz="850" smtClean="0"/>
              <a:t>‹#›</a:t>
            </a:fld>
            <a:endParaRPr lang="en-US" sz="850" dirty="0"/>
          </a:p>
        </p:txBody>
      </p:sp>
    </p:spTree>
    <p:extLst>
      <p:ext uri="{BB962C8B-B14F-4D97-AF65-F5344CB8AC3E}">
        <p14:creationId xmlns:p14="http://schemas.microsoft.com/office/powerpoint/2010/main" val="420217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FAF25-1148-2B40-A455-FDDA161F44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152433" y="842772"/>
            <a:ext cx="4968955" cy="1790700"/>
          </a:xfrm>
          <a:prstGeom prst="rect">
            <a:avLst/>
          </a:prstGeom>
        </p:spPr>
        <p:txBody>
          <a:bodyPr anchor="b"/>
          <a:lstStyle>
            <a:lvl1pPr algn="ctr">
              <a:defRPr sz="3000" b="1">
                <a:latin typeface="Corbel" charset="0"/>
                <a:ea typeface="Corbel" charset="0"/>
                <a:cs typeface="Corbe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152433" y="2662577"/>
            <a:ext cx="4968955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Corbel" charset="0"/>
                <a:ea typeface="Corbel" charset="0"/>
                <a:cs typeface="Corbel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 rot="16200000" flipV="1">
            <a:off x="-2476500" y="2476500"/>
            <a:ext cx="5143500" cy="190500"/>
          </a:xfrm>
          <a:prstGeom prst="rect">
            <a:avLst/>
          </a:prstGeom>
          <a:gradFill>
            <a:gsLst>
              <a:gs pos="0">
                <a:srgbClr val="00ACE0">
                  <a:alpha val="30000"/>
                </a:srgbClr>
              </a:gs>
              <a:gs pos="35000">
                <a:srgbClr val="FF931E">
                  <a:alpha val="30000"/>
                </a:srgbClr>
              </a:gs>
              <a:gs pos="69000">
                <a:srgbClr val="FF7BAC">
                  <a:alpha val="30000"/>
                </a:srgbClr>
              </a:gs>
              <a:gs pos="100000">
                <a:srgbClr val="FF1D25">
                  <a:alpha val="3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110" y="2353967"/>
            <a:ext cx="493776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8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tx1"/>
            </a:gs>
            <a:gs pos="50000">
              <a:srgbClr val="0070C0"/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258741"/>
            <a:ext cx="7681914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86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</a:defRPr>
            </a:lvl1pPr>
            <a:lvl2pPr marL="342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2910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831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50">
                <a:solidFill>
                  <a:srgbClr val="CCCCC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767263"/>
            <a:ext cx="7406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rgbClr val="CCCCCC"/>
                </a:solidFill>
              </a:defRPr>
            </a:lvl1pPr>
          </a:lstStyle>
          <a:p>
            <a:fld id="{E728A94C-44F1-DF43-8BD8-694E750DEF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23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5" r:id="rId2"/>
    <p:sldLayoutId id="2147483678" r:id="rId3"/>
    <p:sldLayoutId id="2147483679" r:id="rId4"/>
    <p:sldLayoutId id="2147483663" r:id="rId5"/>
    <p:sldLayoutId id="2147483666" r:id="rId6"/>
    <p:sldLayoutId id="2147483674" r:id="rId7"/>
    <p:sldLayoutId id="2147483697" r:id="rId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spcBef>
          <a:spcPts val="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13" indent="-227013" algn="l" defTabSz="457200" rtl="0" eaLnBrk="1" latinLnBrk="0" hangingPunct="1">
        <a:spcBef>
          <a:spcPts val="0"/>
        </a:spcBef>
        <a:buClr>
          <a:srgbClr val="262626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5613" indent="-228600" algn="l" defTabSz="457200" rtl="0" eaLnBrk="1" latinLnBrk="0" hangingPunct="1">
        <a:spcBef>
          <a:spcPts val="0"/>
        </a:spcBef>
        <a:buClr>
          <a:srgbClr val="262626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5613" indent="-228600" algn="l" defTabSz="457200" rtl="0" eaLnBrk="1" latinLnBrk="0" hangingPunct="1">
        <a:spcBef>
          <a:spcPts val="0"/>
        </a:spcBef>
        <a:buClr>
          <a:srgbClr val="262626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455613" indent="-228600" algn="l" defTabSz="457200" rtl="0" eaLnBrk="1" latinLnBrk="0" hangingPunct="1">
        <a:spcBef>
          <a:spcPts val="200"/>
        </a:spcBef>
        <a:buClr>
          <a:srgbClr val="262626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tx1"/>
            </a:gs>
            <a:gs pos="50000">
              <a:srgbClr val="0070C0"/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71450"/>
            <a:ext cx="8382000" cy="4997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085850"/>
            <a:ext cx="8382000" cy="1500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0" y="4959855"/>
            <a:ext cx="9144000" cy="207749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750" b="1" dirty="0">
                <a:solidFill>
                  <a:schemeClr val="tx1"/>
                </a:solidFill>
                <a:latin typeface="+mj-lt"/>
              </a:rPr>
              <a:t>          Tulsa</a:t>
            </a:r>
            <a:r>
              <a:rPr lang="en-US" sz="750" b="1" baseline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750" b="1" dirty="0">
                <a:solidFill>
                  <a:schemeClr val="tx1"/>
                </a:solidFill>
                <a:latin typeface="+mj-lt"/>
              </a:rPr>
              <a:t>TechFest 2016              |                Fri, Aug  5</a:t>
            </a:r>
            <a:r>
              <a:rPr lang="en-US" sz="750" b="1" baseline="30000" dirty="0">
                <a:solidFill>
                  <a:schemeClr val="tx1"/>
                </a:solidFill>
                <a:latin typeface="+mj-lt"/>
              </a:rPr>
              <a:t>th</a:t>
            </a:r>
            <a:r>
              <a:rPr lang="en-US" sz="750" b="1" dirty="0">
                <a:solidFill>
                  <a:schemeClr val="tx1"/>
                </a:solidFill>
                <a:latin typeface="+mj-lt"/>
              </a:rPr>
              <a:t>, 2016              |                OSU - Tulsa                |          70+ Speakers, 20+ Tracks &amp; 85+</a:t>
            </a:r>
            <a:r>
              <a:rPr lang="en-US" sz="750" b="1" baseline="0" dirty="0">
                <a:solidFill>
                  <a:schemeClr val="tx1"/>
                </a:solidFill>
                <a:latin typeface="+mj-lt"/>
              </a:rPr>
              <a:t> Sessions!</a:t>
            </a:r>
            <a:r>
              <a:rPr lang="en-US" sz="750" b="1" dirty="0">
                <a:solidFill>
                  <a:schemeClr val="tx1"/>
                </a:solidFill>
                <a:latin typeface="+mj-lt"/>
              </a:rPr>
              <a:t>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7655363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ransition>
    <p:fade/>
  </p:transition>
  <p:txStyles>
    <p:titleStyle>
      <a:lvl1pPr algn="l" defTabSz="685772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13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345281" indent="-345281" algn="l" defTabSz="685772" rtl="0" eaLnBrk="1" latinLnBrk="0" hangingPunct="1">
        <a:lnSpc>
          <a:spcPct val="90000"/>
        </a:lnSpc>
        <a:spcBef>
          <a:spcPct val="20000"/>
        </a:spcBef>
        <a:buSzPct val="85000"/>
        <a:buFontTx/>
        <a:buBlip>
          <a:blip r:embed="rId14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641747" indent="-296466" algn="l" defTabSz="685772" rtl="0" eaLnBrk="1" latinLnBrk="0" hangingPunct="1">
        <a:lnSpc>
          <a:spcPct val="90000"/>
        </a:lnSpc>
        <a:spcBef>
          <a:spcPct val="20000"/>
        </a:spcBef>
        <a:buSzPct val="85000"/>
        <a:buFontTx/>
        <a:buBlip>
          <a:blip r:embed="rId14"/>
        </a:buBlip>
        <a:defRPr sz="21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944166" indent="-302419" algn="l" defTabSz="685772" rtl="0" eaLnBrk="1" latinLnBrk="0" hangingPunct="1">
        <a:lnSpc>
          <a:spcPct val="90000"/>
        </a:lnSpc>
        <a:spcBef>
          <a:spcPct val="20000"/>
        </a:spcBef>
        <a:buSzPct val="85000"/>
        <a:buFontTx/>
        <a:buBlip>
          <a:blip r:embed="rId14"/>
        </a:buBlip>
        <a:defRPr sz="1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203722" indent="-259556" algn="l" defTabSz="685772" rtl="0" eaLnBrk="1" latinLnBrk="0" hangingPunct="1">
        <a:lnSpc>
          <a:spcPct val="90000"/>
        </a:lnSpc>
        <a:spcBef>
          <a:spcPct val="20000"/>
        </a:spcBef>
        <a:buSzPct val="85000"/>
        <a:buFontTx/>
        <a:buBlip>
          <a:blip r:embed="rId14"/>
        </a:buBlip>
        <a:defRPr sz="15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456135" indent="-252413" algn="l" defTabSz="685772" rtl="0" eaLnBrk="1" latinLnBrk="0" hangingPunct="1">
        <a:lnSpc>
          <a:spcPct val="90000"/>
        </a:lnSpc>
        <a:spcBef>
          <a:spcPct val="20000"/>
        </a:spcBef>
        <a:buSzPct val="85000"/>
        <a:buFontTx/>
        <a:buBlip>
          <a:blip r:embed="rId14"/>
        </a:buBlip>
        <a:defRPr sz="15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874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61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47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34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2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2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1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168.1.2.3:8091/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couchbas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91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91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uchbase.com/nosql-databases/download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marketplace/partners/couchbas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hyperlink" Target="https://portal.azure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couchbase.com/2016/june/couchbase-on-the-microsoft-azure-marketplace-vide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marketplace/seller-profile?id=1a064a14-5ac2-4980-9167-15746aabde72" TargetMode="External"/><Relationship Id="rId2" Type="http://schemas.openxmlformats.org/officeDocument/2006/relationships/hyperlink" Target="https://aws.amazon.com/marketplac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FAF25-1148-2B40-A455-FDDA161F44AC}" type="slidenum">
              <a:rPr lang="en-US" smtClean="0"/>
              <a:t>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37415" y="557231"/>
            <a:ext cx="5080001" cy="1024223"/>
          </a:xfrm>
        </p:spPr>
        <p:txBody>
          <a:bodyPr/>
          <a:lstStyle/>
          <a:p>
            <a:pPr algn="l"/>
            <a:r>
              <a:rPr lang="en-US" sz="3300" b="0" dirty="0">
                <a:latin typeface="Whitney Book"/>
                <a:cs typeface="Whitney Book"/>
              </a:rPr>
              <a:t>The Couchbase </a:t>
            </a:r>
            <a:r>
              <a:rPr lang="en-US" sz="3300" b="0" dirty="0">
                <a:solidFill>
                  <a:srgbClr val="FF1D25"/>
                </a:solidFill>
                <a:latin typeface="Whitney Book"/>
                <a:cs typeface="Whitney Book"/>
              </a:rPr>
              <a:t>Connect16</a:t>
            </a:r>
            <a:r>
              <a:rPr lang="en-US" sz="3300" b="0" dirty="0">
                <a:latin typeface="Whitney Book"/>
                <a:cs typeface="Whitney Book"/>
              </a:rPr>
              <a:t> mobile app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037416" y="1775491"/>
            <a:ext cx="4968955" cy="734673"/>
          </a:xfrm>
        </p:spPr>
        <p:txBody>
          <a:bodyPr/>
          <a:lstStyle/>
          <a:p>
            <a:pPr algn="l"/>
            <a:r>
              <a:rPr lang="en-US" sz="2550" dirty="0">
                <a:latin typeface="Whitney Book"/>
                <a:cs typeface="Whitney Book"/>
              </a:rPr>
              <a:t>Take our in-app survey!</a:t>
            </a:r>
          </a:p>
        </p:txBody>
      </p:sp>
      <p:pic>
        <p:nvPicPr>
          <p:cNvPr id="6" name="Picture 5" descr="Mobile Conne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3" y="369221"/>
            <a:ext cx="2482457" cy="4290072"/>
          </a:xfrm>
          <a:prstGeom prst="rect">
            <a:avLst/>
          </a:prstGeom>
        </p:spPr>
      </p:pic>
      <p:pic>
        <p:nvPicPr>
          <p:cNvPr id="8" name="Picture 7" descr="Download_on_the_App_Store_Badge_US-UK_135x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658" y="2749013"/>
            <a:ext cx="1735931" cy="514350"/>
          </a:xfrm>
          <a:prstGeom prst="rect">
            <a:avLst/>
          </a:prstGeom>
        </p:spPr>
      </p:pic>
      <p:pic>
        <p:nvPicPr>
          <p:cNvPr id="9" name="Picture 8" descr="Goog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658" y="3479263"/>
            <a:ext cx="1735931" cy="514350"/>
          </a:xfrm>
          <a:prstGeom prst="rect">
            <a:avLst/>
          </a:prstGeom>
        </p:spPr>
      </p:pic>
      <p:pic>
        <p:nvPicPr>
          <p:cNvPr id="5" name="Picture 4" descr="static_qr_code_without_logo 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658" y="2443154"/>
            <a:ext cx="1824228" cy="182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36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on Cloud: Amazon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98158" y="685800"/>
            <a:ext cx="8307668" cy="1295400"/>
          </a:xfrm>
          <a:prstGeom prst="rect">
            <a:avLst/>
          </a:prstGeom>
        </p:spPr>
        <p:txBody>
          <a:bodyPr/>
          <a:lstStyle>
            <a:lvl1pPr marL="228600" indent="-228600" algn="l" defTabSz="457200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613" indent="-227013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5613" indent="-228600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5613" indent="-228600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5613" indent="-228600" algn="l" defTabSz="457200" rtl="0" eaLnBrk="1" latinLnBrk="0" hangingPunct="1">
              <a:spcBef>
                <a:spcPts val="20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sz="1800" dirty="0"/>
              <a:t>Select </a:t>
            </a:r>
            <a:r>
              <a:rPr lang="en-US" sz="1800" dirty="0" err="1"/>
              <a:t>Couchbase</a:t>
            </a:r>
            <a:r>
              <a:rPr lang="en-US" sz="1800" dirty="0"/>
              <a:t> Server, click Continue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/>
              <a:t>Choose pricing (4 cores, 4gb RAM recommended)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/>
              <a:t>Select VPC (or create new VPC)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/>
              <a:t>Select Security Group (or create new security group based on seller settings)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/>
              <a:t>Click “Accept”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/>
              <a:t>Wait for initialization (EC2 console)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/>
              <a:t>Access </a:t>
            </a:r>
            <a:r>
              <a:rPr lang="en-US" sz="1800" dirty="0" err="1"/>
              <a:t>Couchbase</a:t>
            </a:r>
            <a:r>
              <a:rPr lang="en-US" sz="1800" dirty="0"/>
              <a:t> Console via Public DNS port 8091 (e.g. </a:t>
            </a:r>
            <a:r>
              <a:rPr lang="en-US" sz="1800" dirty="0">
                <a:hlinkClick r:id="rId2"/>
              </a:rPr>
              <a:t>http://ec2-52-1-3-4.compute-1.amazonaws.com:8091</a:t>
            </a:r>
            <a:r>
              <a:rPr lang="en-US" sz="1800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sz="1800" dirty="0"/>
          </a:p>
          <a:p>
            <a:pPr marL="342900" indent="-342900">
              <a:buFont typeface="Arial" charset="0"/>
              <a:buChar char="•"/>
            </a:pPr>
            <a:endParaRPr lang="en-US" sz="1800" dirty="0"/>
          </a:p>
          <a:p>
            <a:pPr marL="342900" indent="-342900">
              <a:buFont typeface="Arial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2985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with Docker (offline)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685800"/>
            <a:ext cx="8543925" cy="1590675"/>
          </a:xfrm>
          <a:prstGeom prst="rect">
            <a:avLst/>
          </a:prstGeom>
        </p:spPr>
        <p:txBody>
          <a:bodyPr/>
          <a:lstStyle>
            <a:lvl1pPr marL="228600" indent="-228600" algn="l" defTabSz="457200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613" indent="-227013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5613" indent="-228600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5613" indent="-228600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5613" indent="-228600" algn="l" defTabSz="457200" rtl="0" eaLnBrk="1" latinLnBrk="0" hangingPunct="1">
              <a:spcBef>
                <a:spcPts val="20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couchbase451.tar </a:t>
            </a:r>
            <a:r>
              <a:rPr lang="en-US" dirty="0"/>
              <a:t>available on USB drives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load –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/the/path/to/couchbase451.tar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tag c62ee511b6d1 couchbase:4.5.1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801" y="1900424"/>
            <a:ext cx="6819048" cy="2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17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with Docker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685800"/>
            <a:ext cx="8007739" cy="3394472"/>
          </a:xfrm>
          <a:prstGeom prst="rect">
            <a:avLst/>
          </a:prstGeom>
        </p:spPr>
        <p:txBody>
          <a:bodyPr/>
          <a:lstStyle>
            <a:lvl1pPr marL="228600" indent="-228600" algn="l" defTabSz="457200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613" indent="-227013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5613" indent="-228600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5613" indent="-228600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5613" indent="-228600" algn="l" defTabSz="457200" rtl="0" eaLnBrk="1" latinLnBrk="0" hangingPunct="1">
              <a:spcBef>
                <a:spcPts val="20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>
                <a:hlinkClick r:id="rId3"/>
              </a:rPr>
              <a:t>https://hub.docker.com/_/couchbase/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couchbase:4.5.1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run -d −−name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-p 8091-8094:8091-8094 -p 11207:11207 -p 11210-11211:11210-11211 -p 18091-18093: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18091-18093 couchbase:4.5.1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-a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57" y="3423692"/>
            <a:ext cx="8658225" cy="98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8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pic>
        <p:nvPicPr>
          <p:cNvPr id="2050" name="Picture 2" descr="Couchbase Server Conso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1019483"/>
            <a:ext cx="4505325" cy="392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75812" y="600030"/>
            <a:ext cx="25138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>
                <a:hlinkClick r:id="rId3"/>
              </a:rPr>
              <a:t>http://localhost:8091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690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9249"/>
            <a:ext cx="7772400" cy="2338001"/>
          </a:xfrm>
        </p:spPr>
        <p:txBody>
          <a:bodyPr/>
          <a:lstStyle/>
          <a:p>
            <a:r>
              <a:rPr lang="en-US" sz="3600" dirty="0"/>
              <a:t>Part 2 – Configuring </a:t>
            </a:r>
            <a:r>
              <a:rPr lang="en-US" sz="3600" dirty="0" err="1"/>
              <a:t>Couchbase</a:t>
            </a:r>
            <a:r>
              <a:rPr lang="en-US" sz="3600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1353863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pic>
        <p:nvPicPr>
          <p:cNvPr id="2050" name="Picture 2" descr="Couchbase Server Conso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1019483"/>
            <a:ext cx="4505325" cy="392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75812" y="600030"/>
            <a:ext cx="25138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>
                <a:hlinkClick r:id="rId3"/>
              </a:rPr>
              <a:t>http://localhost:8091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480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pic>
        <p:nvPicPr>
          <p:cNvPr id="3074" name="Picture 2" descr="Couchbase Server Setup Wiz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1385888"/>
            <a:ext cx="64579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796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pic>
        <p:nvPicPr>
          <p:cNvPr id="4098" name="Picture 2" descr="Couchbase Server Setup Wizard Sample Bucke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012009"/>
            <a:ext cx="6819900" cy="358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04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pic>
        <p:nvPicPr>
          <p:cNvPr id="5122" name="Picture 2" descr="Couchbase Server Setup Wizard Default Buck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92" y="1000125"/>
            <a:ext cx="7197760" cy="358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472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pic>
        <p:nvPicPr>
          <p:cNvPr id="6146" name="Picture 2" descr="Couchbase Server Setup Wizard Admin Credentia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9" y="943485"/>
            <a:ext cx="7110412" cy="372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536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25974"/>
            <a:ext cx="7772400" cy="2338001"/>
          </a:xfrm>
        </p:spPr>
        <p:txBody>
          <a:bodyPr/>
          <a:lstStyle/>
          <a:p>
            <a:r>
              <a:rPr lang="en-US" sz="3600" dirty="0"/>
              <a:t>Workshop 1 – Setting up </a:t>
            </a:r>
            <a:r>
              <a:rPr lang="en-US" sz="3600" dirty="0" err="1"/>
              <a:t>Couchbase</a:t>
            </a:r>
            <a:endParaRPr lang="en-US" sz="36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03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64" y="666634"/>
            <a:ext cx="4991111" cy="430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60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25974"/>
            <a:ext cx="7772400" cy="2338001"/>
          </a:xfrm>
        </p:spPr>
        <p:txBody>
          <a:bodyPr/>
          <a:lstStyle/>
          <a:p>
            <a:r>
              <a:rPr lang="en-US" sz="36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620921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Installation locally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Installation on cloud (Amazon / Azure)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Installation with Docker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Basic Configuration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469" y="3150605"/>
            <a:ext cx="4713979" cy="141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4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9249"/>
            <a:ext cx="7772400" cy="2338001"/>
          </a:xfrm>
        </p:spPr>
        <p:txBody>
          <a:bodyPr/>
          <a:lstStyle/>
          <a:p>
            <a:r>
              <a:rPr lang="en-US" sz="3600" dirty="0"/>
              <a:t>Part 1 – Installing </a:t>
            </a:r>
            <a:r>
              <a:rPr lang="en-US" sz="3600" dirty="0" err="1"/>
              <a:t>Couchbase</a:t>
            </a:r>
            <a:r>
              <a:rPr lang="en-US" sz="3600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11991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Locally: Windows/Mac/Ubuntu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685800"/>
            <a:ext cx="8007739" cy="3394472"/>
          </a:xfrm>
          <a:prstGeom prst="rect">
            <a:avLst/>
          </a:prstGeom>
        </p:spPr>
        <p:txBody>
          <a:bodyPr/>
          <a:lstStyle>
            <a:lvl1pPr marL="228600" indent="-228600" algn="l" defTabSz="457200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613" indent="-227013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5613" indent="-228600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5613" indent="-228600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5613" indent="-228600" algn="l" defTabSz="457200" rtl="0" eaLnBrk="1" latinLnBrk="0" hangingPunct="1">
              <a:spcBef>
                <a:spcPts val="20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>
                <a:hlinkClick r:id="rId3"/>
              </a:rPr>
              <a:t>http://couchbase.com/nosql-databases/downloads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USB thumb drives are available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328" y="1463024"/>
            <a:ext cx="5596739" cy="358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6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</a:t>
            </a:r>
          </a:p>
        </p:txBody>
      </p:sp>
      <p:pic>
        <p:nvPicPr>
          <p:cNvPr id="1026" name="Picture 2" descr="Couchbase Server Install Wizard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762000"/>
            <a:ext cx="4752975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162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on Cloud: Azure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8158" y="685800"/>
            <a:ext cx="8307668" cy="1295400"/>
          </a:xfrm>
          <a:prstGeom prst="rect">
            <a:avLst/>
          </a:prstGeom>
        </p:spPr>
        <p:txBody>
          <a:bodyPr/>
          <a:lstStyle>
            <a:lvl1pPr marL="228600" indent="-228600" algn="l" defTabSz="457200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613" indent="-227013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5613" indent="-228600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5613" indent="-228600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5613" indent="-228600" algn="l" defTabSz="457200" rtl="0" eaLnBrk="1" latinLnBrk="0" hangingPunct="1">
              <a:spcBef>
                <a:spcPts val="20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sz="2000" dirty="0">
                <a:hlinkClick r:id="rId3"/>
              </a:rPr>
              <a:t>https://azure.microsoft.com/en-us/marketplace/partners/couchbase/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hlinkClick r:id="rId4"/>
              </a:rPr>
              <a:t>https://portal.azure.com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58" y="1469151"/>
            <a:ext cx="8469593" cy="256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63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on Cloud: Azure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98158" y="685800"/>
            <a:ext cx="8307668" cy="1295400"/>
          </a:xfrm>
          <a:prstGeom prst="rect">
            <a:avLst/>
          </a:prstGeom>
        </p:spPr>
        <p:txBody>
          <a:bodyPr/>
          <a:lstStyle>
            <a:lvl1pPr marL="228600" indent="-228600" algn="l" defTabSz="457200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613" indent="-227013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5613" indent="-228600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5613" indent="-228600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5613" indent="-228600" algn="l" defTabSz="457200" rtl="0" eaLnBrk="1" latinLnBrk="0" hangingPunct="1">
              <a:spcBef>
                <a:spcPts val="20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sz="1800" dirty="0"/>
              <a:t>Select </a:t>
            </a:r>
            <a:r>
              <a:rPr lang="en-US" sz="1800" dirty="0" err="1"/>
              <a:t>Couchbase</a:t>
            </a:r>
            <a:r>
              <a:rPr lang="en-US" sz="1800" dirty="0"/>
              <a:t> Server, click Create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/>
              <a:t>Step 1 Basics: Name, user name, </a:t>
            </a:r>
            <a:r>
              <a:rPr lang="en-US" sz="1800" dirty="0" err="1"/>
              <a:t>Auth</a:t>
            </a:r>
            <a:r>
              <a:rPr lang="en-US" sz="1800" dirty="0"/>
              <a:t> type, Password, Subscription, Resource Group, Location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/>
              <a:t>Step 2 Size: Pick a size (4 cores, 4gb RAM recommended)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/>
              <a:t>Step 3 Settings: </a:t>
            </a:r>
          </a:p>
          <a:p>
            <a:pPr marL="569913" lvl="1" indent="-342900">
              <a:buFont typeface="Arial" charset="0"/>
              <a:buChar char="•"/>
            </a:pPr>
            <a:r>
              <a:rPr lang="en-US" sz="1400" dirty="0"/>
              <a:t>Virtual network -&gt; subnet name</a:t>
            </a:r>
          </a:p>
          <a:p>
            <a:pPr marL="569913" lvl="1" indent="-342900">
              <a:buFont typeface="Arial" charset="0"/>
              <a:buChar char="•"/>
            </a:pPr>
            <a:r>
              <a:rPr lang="en-US" sz="1400" dirty="0"/>
              <a:t>Network security group -&gt; add inbound rule (TCP, source port *, destination port *)</a:t>
            </a:r>
          </a:p>
          <a:p>
            <a:pPr marL="569913" lvl="1" indent="-342900">
              <a:buFont typeface="Arial" charset="0"/>
              <a:buChar char="•"/>
            </a:pPr>
            <a:r>
              <a:rPr lang="en-US" sz="1400" dirty="0"/>
              <a:t>Network security group -&gt; add outbound rule (TCP, destination port *, source port *)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/>
              <a:t>Step 4 Summary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/>
              <a:t>Step 5 Buy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/>
              <a:t>Wait for deployment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/>
              <a:t>Access </a:t>
            </a:r>
            <a:r>
              <a:rPr lang="en-US" sz="1800" dirty="0" err="1"/>
              <a:t>Couchbase</a:t>
            </a:r>
            <a:r>
              <a:rPr lang="en-US" sz="1800" dirty="0"/>
              <a:t> Console via the Public IP address, port 8091 (e.g. http://168.1.2.3:8091)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/>
              <a:t>Video: </a:t>
            </a:r>
            <a:r>
              <a:rPr lang="en-US" sz="1800" dirty="0">
                <a:hlinkClick r:id="rId3"/>
              </a:rPr>
              <a:t>http://blog.couchbase.com/2016/june/couchbase-on-the-microsoft-azure-marketplace-video</a:t>
            </a:r>
            <a:endParaRPr lang="en-US" sz="1800" dirty="0"/>
          </a:p>
          <a:p>
            <a:pPr marL="342900" indent="-342900">
              <a:buFont typeface="Arial" charset="0"/>
              <a:buChar char="•"/>
            </a:pPr>
            <a:endParaRPr lang="en-US" sz="1800" dirty="0"/>
          </a:p>
          <a:p>
            <a:pPr marL="342900" indent="-342900">
              <a:buFont typeface="Arial" charset="0"/>
              <a:buChar char="•"/>
            </a:pPr>
            <a:endParaRPr lang="en-US" sz="1800" dirty="0"/>
          </a:p>
          <a:p>
            <a:pPr marL="342900" indent="-342900">
              <a:buFont typeface="Arial" charset="0"/>
              <a:buChar char="•"/>
            </a:pPr>
            <a:endParaRPr lang="en-US" sz="1800" dirty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43248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on Cloud: Amazon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685800"/>
            <a:ext cx="8007739" cy="3394472"/>
          </a:xfrm>
          <a:prstGeom prst="rect">
            <a:avLst/>
          </a:prstGeom>
        </p:spPr>
        <p:txBody>
          <a:bodyPr/>
          <a:lstStyle>
            <a:lvl1pPr marL="228600" indent="-228600" algn="l" defTabSz="457200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613" indent="-227013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5613" indent="-228600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5613" indent="-228600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5613" indent="-228600" algn="l" defTabSz="457200" rtl="0" eaLnBrk="1" latinLnBrk="0" hangingPunct="1">
              <a:spcBef>
                <a:spcPts val="20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8158" y="685800"/>
            <a:ext cx="8307668" cy="1295400"/>
          </a:xfrm>
          <a:prstGeom prst="rect">
            <a:avLst/>
          </a:prstGeom>
        </p:spPr>
        <p:txBody>
          <a:bodyPr/>
          <a:lstStyle>
            <a:lvl1pPr marL="228600" indent="-228600" algn="l" defTabSz="457200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613" indent="-227013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5613" indent="-228600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5613" indent="-228600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5613" indent="-228600" algn="l" defTabSz="457200" rtl="0" eaLnBrk="1" latinLnBrk="0" hangingPunct="1">
              <a:spcBef>
                <a:spcPts val="20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sz="2000" dirty="0">
                <a:hlinkClick r:id="rId2"/>
              </a:rPr>
              <a:t>https://aws.amazon.com/marketplace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hlinkClick r:id="rId3"/>
              </a:rPr>
              <a:t>https://aws.amazon.com/marketplace/seller-profile?id=1a064a14-5ac2-4980-9167-15746aabde72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934" y="1738237"/>
            <a:ext cx="4227641" cy="33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5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1E1C1C"/>
      </a:dk1>
      <a:lt1>
        <a:sysClr val="window" lastClr="FFFFFF"/>
      </a:lt1>
      <a:dk2>
        <a:srgbClr val="1E1C1C"/>
      </a:dk2>
      <a:lt2>
        <a:srgbClr val="FFFFFF"/>
      </a:lt2>
      <a:accent1>
        <a:srgbClr val="178ADB"/>
      </a:accent1>
      <a:accent2>
        <a:srgbClr val="BE1523"/>
      </a:accent2>
      <a:accent3>
        <a:srgbClr val="FD7500"/>
      </a:accent3>
      <a:accent4>
        <a:srgbClr val="FEB900"/>
      </a:accent4>
      <a:accent5>
        <a:srgbClr val="609E0E"/>
      </a:accent5>
      <a:accent6>
        <a:srgbClr val="16AEB0"/>
      </a:accent6>
      <a:hlink>
        <a:srgbClr val="129DD8"/>
      </a:hlink>
      <a:folHlink>
        <a:srgbClr val="292929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WA TechFest 2010 Presentation Template">
  <a:themeElements>
    <a:clrScheme name="Custom 5">
      <a:dk1>
        <a:srgbClr val="000000"/>
      </a:dk1>
      <a:lt1>
        <a:srgbClr val="FFFFFF"/>
      </a:lt1>
      <a:dk2>
        <a:srgbClr val="2570A3"/>
      </a:dk2>
      <a:lt2>
        <a:srgbClr val="FFE784"/>
      </a:lt2>
      <a:accent1>
        <a:srgbClr val="3A94D2"/>
      </a:accent1>
      <a:accent2>
        <a:srgbClr val="F38C37"/>
      </a:accent2>
      <a:accent3>
        <a:srgbClr val="8CA923"/>
      </a:accent3>
      <a:accent4>
        <a:srgbClr val="FED45C"/>
      </a:accent4>
      <a:accent5>
        <a:srgbClr val="8557C9"/>
      </a:accent5>
      <a:accent6>
        <a:srgbClr val="274085"/>
      </a:accent6>
      <a:hlink>
        <a:srgbClr val="FED45C"/>
      </a:hlink>
      <a:folHlink>
        <a:srgbClr val="3A94D2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24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14932</TotalTime>
  <Words>537</Words>
  <Application>Microsoft Office PowerPoint</Application>
  <PresentationFormat>On-screen Show (16:9)</PresentationFormat>
  <Paragraphs>90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Calibri</vt:lpstr>
      <vt:lpstr>Corbel</vt:lpstr>
      <vt:lpstr>Courier New</vt:lpstr>
      <vt:lpstr>Lucida Grande</vt:lpstr>
      <vt:lpstr>Segoe Semibold</vt:lpstr>
      <vt:lpstr>Segoe UI</vt:lpstr>
      <vt:lpstr>Whitney Book</vt:lpstr>
      <vt:lpstr>Wingdings</vt:lpstr>
      <vt:lpstr>Office Theme</vt:lpstr>
      <vt:lpstr>NWA TechFest 2010 Presentation Template</vt:lpstr>
      <vt:lpstr>The Couchbase Connect16 mobile app</vt:lpstr>
      <vt:lpstr>Workshop 1 – Setting up Couchbase</vt:lpstr>
      <vt:lpstr>Agenda</vt:lpstr>
      <vt:lpstr>Part 1 – Installing Couchbase Server</vt:lpstr>
      <vt:lpstr>Install Locally: Windows/Mac/Ubuntu</vt:lpstr>
      <vt:lpstr>Install</vt:lpstr>
      <vt:lpstr>Install on Cloud: Azure</vt:lpstr>
      <vt:lpstr>Install on Cloud: Azure</vt:lpstr>
      <vt:lpstr>Install on Cloud: Amazon</vt:lpstr>
      <vt:lpstr>Install on Cloud: Amazon</vt:lpstr>
      <vt:lpstr>Install with Docker (offline)</vt:lpstr>
      <vt:lpstr>Install with Docker</vt:lpstr>
      <vt:lpstr>Configuration</vt:lpstr>
      <vt:lpstr>Part 2 – Configuring Couchbase Server</vt:lpstr>
      <vt:lpstr>Configuration</vt:lpstr>
      <vt:lpstr>Configuration</vt:lpstr>
      <vt:lpstr>Configuration</vt:lpstr>
      <vt:lpstr>Configuration</vt:lpstr>
      <vt:lpstr>Configuration</vt:lpstr>
      <vt:lpstr>Configuration</vt:lpstr>
      <vt:lpstr>Questions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Matthew Groves</cp:lastModifiedBy>
  <cp:revision>443</cp:revision>
  <dcterms:created xsi:type="dcterms:W3CDTF">2014-10-22T15:36:28Z</dcterms:created>
  <dcterms:modified xsi:type="dcterms:W3CDTF">2016-11-03T14:25:34Z</dcterms:modified>
  <cp:category/>
</cp:coreProperties>
</file>